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491" r:id="rId2"/>
    <p:sldId id="591" r:id="rId3"/>
    <p:sldId id="590" r:id="rId4"/>
    <p:sldId id="592" r:id="rId5"/>
    <p:sldId id="593" r:id="rId6"/>
    <p:sldId id="596" r:id="rId7"/>
    <p:sldId id="600" r:id="rId8"/>
    <p:sldId id="597" r:id="rId9"/>
    <p:sldId id="607" r:id="rId10"/>
    <p:sldId id="615" r:id="rId11"/>
    <p:sldId id="616" r:id="rId12"/>
    <p:sldId id="598" r:id="rId13"/>
    <p:sldId id="603" r:id="rId14"/>
    <p:sldId id="628" r:id="rId15"/>
    <p:sldId id="627" r:id="rId16"/>
    <p:sldId id="629" r:id="rId17"/>
    <p:sldId id="604" r:id="rId18"/>
    <p:sldId id="605" r:id="rId19"/>
    <p:sldId id="606" r:id="rId20"/>
    <p:sldId id="594" r:id="rId21"/>
    <p:sldId id="588" r:id="rId22"/>
    <p:sldId id="614" r:id="rId23"/>
    <p:sldId id="611" r:id="rId24"/>
    <p:sldId id="612" r:id="rId25"/>
    <p:sldId id="613" r:id="rId26"/>
    <p:sldId id="617" r:id="rId27"/>
    <p:sldId id="619" r:id="rId28"/>
    <p:sldId id="618" r:id="rId29"/>
    <p:sldId id="620" r:id="rId30"/>
    <p:sldId id="621" r:id="rId31"/>
    <p:sldId id="622" r:id="rId32"/>
    <p:sldId id="623" r:id="rId33"/>
    <p:sldId id="624" r:id="rId34"/>
    <p:sldId id="625" r:id="rId35"/>
    <p:sldId id="626" r:id="rId36"/>
    <p:sldId id="499" r:id="rId37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5E9BD"/>
    <a:srgbClr val="339933"/>
    <a:srgbClr val="CDF5B1"/>
    <a:srgbClr val="D8F39B"/>
    <a:srgbClr val="608DC4"/>
    <a:srgbClr val="81E4FF"/>
    <a:srgbClr val="A3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7495" autoAdjust="0"/>
  </p:normalViewPr>
  <p:slideViewPr>
    <p:cSldViewPr>
      <p:cViewPr>
        <p:scale>
          <a:sx n="100" d="100"/>
          <a:sy n="100" d="100"/>
        </p:scale>
        <p:origin x="245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Завсимость качества ОГЭ по математике от категории учителя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ОГЭ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Н-С</c:v>
                </c:pt>
                <c:pt idx="2">
                  <c:v>К</c:v>
                </c:pt>
                <c:pt idx="3">
                  <c:v>М</c:v>
                </c:pt>
                <c:pt idx="4">
                  <c:v>С</c:v>
                </c:pt>
                <c:pt idx="5">
                  <c:v>В</c:v>
                </c:pt>
                <c:pt idx="6">
                  <c:v>П</c:v>
                </c:pt>
                <c:pt idx="7">
                  <c:v>ср.по Казани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71.3</c:v>
                </c:pt>
                <c:pt idx="1">
                  <c:v>70.8</c:v>
                </c:pt>
                <c:pt idx="2">
                  <c:v>87.39</c:v>
                </c:pt>
                <c:pt idx="3">
                  <c:v>60</c:v>
                </c:pt>
                <c:pt idx="4">
                  <c:v>65.31</c:v>
                </c:pt>
                <c:pt idx="5">
                  <c:v>73.3</c:v>
                </c:pt>
                <c:pt idx="6">
                  <c:v>77.599999999999994</c:v>
                </c:pt>
                <c:pt idx="7" formatCode="0.00">
                  <c:v>72.242857142857147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учителей матем. в 9 кл. с высшей и I кв.кат.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Н-С</c:v>
                </c:pt>
                <c:pt idx="2">
                  <c:v>К</c:v>
                </c:pt>
                <c:pt idx="3">
                  <c:v>М</c:v>
                </c:pt>
                <c:pt idx="4">
                  <c:v>С</c:v>
                </c:pt>
                <c:pt idx="5">
                  <c:v>В</c:v>
                </c:pt>
                <c:pt idx="6">
                  <c:v>П</c:v>
                </c:pt>
                <c:pt idx="7">
                  <c:v>ср.по Казани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66.599999999999994</c:v>
                </c:pt>
                <c:pt idx="1">
                  <c:v>87.8</c:v>
                </c:pt>
                <c:pt idx="2">
                  <c:v>84</c:v>
                </c:pt>
                <c:pt idx="3">
                  <c:v>74</c:v>
                </c:pt>
                <c:pt idx="4">
                  <c:v>87.3</c:v>
                </c:pt>
                <c:pt idx="5">
                  <c:v>80</c:v>
                </c:pt>
                <c:pt idx="6">
                  <c:v>75</c:v>
                </c:pt>
                <c:pt idx="7" formatCode="0.00">
                  <c:v>79.242857142857147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205568"/>
        <c:axId val="24203264"/>
        <c:axId val="0"/>
      </c:bar3DChart>
      <c:catAx>
        <c:axId val="24205568"/>
        <c:scaling>
          <c:orientation val="minMax"/>
        </c:scaling>
        <c:delete val="0"/>
        <c:axPos val="b"/>
        <c:majorTickMark val="out"/>
        <c:minorTickMark val="none"/>
        <c:tickLblPos val="nextTo"/>
        <c:crossAx val="24203264"/>
        <c:crosses val="autoZero"/>
        <c:auto val="1"/>
        <c:lblAlgn val="ctr"/>
        <c:lblOffset val="100"/>
        <c:noMultiLvlLbl val="0"/>
      </c:catAx>
      <c:valAx>
        <c:axId val="2420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2055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Зависимость качества ЕГЭ по математике от категории учителя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ЕГЭ (базовый)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Н-С</c:v>
                </c:pt>
                <c:pt idx="2">
                  <c:v>К</c:v>
                </c:pt>
                <c:pt idx="3">
                  <c:v>М</c:v>
                </c:pt>
                <c:pt idx="4">
                  <c:v>С</c:v>
                </c:pt>
                <c:pt idx="5">
                  <c:v>В</c:v>
                </c:pt>
                <c:pt idx="6">
                  <c:v>П</c:v>
                </c:pt>
                <c:pt idx="7">
                  <c:v>ср.по Казани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3.8</c:v>
                </c:pt>
                <c:pt idx="1">
                  <c:v>4</c:v>
                </c:pt>
                <c:pt idx="2">
                  <c:v>3.8</c:v>
                </c:pt>
                <c:pt idx="3">
                  <c:v>4.0999999999999996</c:v>
                </c:pt>
                <c:pt idx="4">
                  <c:v>4.0999999999999996</c:v>
                </c:pt>
                <c:pt idx="5">
                  <c:v>3.9</c:v>
                </c:pt>
                <c:pt idx="6">
                  <c:v>4</c:v>
                </c:pt>
                <c:pt idx="7" formatCode="0.00">
                  <c:v>3.9571428571428564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балл ЕГЭ (профильный)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1,17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Н-С</c:v>
                </c:pt>
                <c:pt idx="2">
                  <c:v>К</c:v>
                </c:pt>
                <c:pt idx="3">
                  <c:v>М</c:v>
                </c:pt>
                <c:pt idx="4">
                  <c:v>С</c:v>
                </c:pt>
                <c:pt idx="5">
                  <c:v>В</c:v>
                </c:pt>
                <c:pt idx="6">
                  <c:v>П</c:v>
                </c:pt>
                <c:pt idx="7">
                  <c:v>ср.по Казани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53.2</c:v>
                </c:pt>
                <c:pt idx="1">
                  <c:v>50.8</c:v>
                </c:pt>
                <c:pt idx="2">
                  <c:v>47</c:v>
                </c:pt>
                <c:pt idx="3">
                  <c:v>52.2</c:v>
                </c:pt>
                <c:pt idx="4">
                  <c:v>49.2</c:v>
                </c:pt>
                <c:pt idx="5">
                  <c:v>53.7</c:v>
                </c:pt>
                <c:pt idx="6">
                  <c:v>50.4</c:v>
                </c:pt>
                <c:pt idx="7">
                  <c:v>50.92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 учителей матем. в 11 кл. с высшей и I кв.кат.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</c:v>
                </c:pt>
                <c:pt idx="1">
                  <c:v>Н-С</c:v>
                </c:pt>
                <c:pt idx="2">
                  <c:v>К</c:v>
                </c:pt>
                <c:pt idx="3">
                  <c:v>М</c:v>
                </c:pt>
                <c:pt idx="4">
                  <c:v>С</c:v>
                </c:pt>
                <c:pt idx="5">
                  <c:v>В</c:v>
                </c:pt>
                <c:pt idx="6">
                  <c:v>П</c:v>
                </c:pt>
                <c:pt idx="7">
                  <c:v>ср.по Казани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73.7</c:v>
                </c:pt>
                <c:pt idx="1">
                  <c:v>90.32</c:v>
                </c:pt>
                <c:pt idx="2">
                  <c:v>85.7</c:v>
                </c:pt>
                <c:pt idx="3">
                  <c:v>84</c:v>
                </c:pt>
                <c:pt idx="4">
                  <c:v>87.17</c:v>
                </c:pt>
                <c:pt idx="5">
                  <c:v>74.19</c:v>
                </c:pt>
                <c:pt idx="6">
                  <c:v>83.78</c:v>
                </c:pt>
                <c:pt idx="7" formatCode="0.00">
                  <c:v>82.694285714285712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6523776"/>
        <c:axId val="99553664"/>
        <c:axId val="0"/>
      </c:bar3DChart>
      <c:catAx>
        <c:axId val="11652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99553664"/>
        <c:crosses val="autoZero"/>
        <c:auto val="1"/>
        <c:lblAlgn val="ctr"/>
        <c:lblOffset val="100"/>
        <c:noMultiLvlLbl val="0"/>
      </c:catAx>
      <c:valAx>
        <c:axId val="9955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523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FA4F59-7987-43C3-9CCE-07F98B523867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B988EA-F05A-4955-8BC0-EBA5FD56D3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149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A94B49-77A2-483C-A218-6A551067CE3F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76C0B4-7F88-4CAF-AEEA-34F6A996A7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74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3D55-79EA-4185-B2A1-C2A0C0D7C48B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D59E-E2D2-4E5F-8482-422C445C3F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94E6-7F9A-443B-9658-3FC87576F967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A0ED-BD2E-4BEF-AF29-3A51997FF8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7FFA-97B4-4883-8E6A-525825543268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103C-33E8-4BD6-B93E-ECE48007E5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4637-A7D7-40C0-9F97-E0E1665EFBED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4A90-F0E8-41C4-9FF8-A1C3386D60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FB395-783F-485D-8160-C67EE06B47DC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E63D-6541-40D9-AA7D-99F2C64286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AFA0-B6B8-4372-AE78-EA9E0081593D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1419-6B6D-42C4-B596-41F4D6D4D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A92C-AB43-4CAE-ABE0-2A2A5C46DB04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445C-E495-4292-AD29-0906D23FB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2246-E8FD-4037-8A1D-732D5962666C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A568-3B82-4623-AFC8-02A4E38C9E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BC29-A00C-42B0-81D3-C238DECD31AA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CC8C-E3C8-4D44-9E55-F32019DCB0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8EED-879C-4C6C-BBB2-BEFD734DA5D6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BE7A-BCA8-4839-9B04-8B3BB1E14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70F3-4CD5-4370-B49B-C83284505FB1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65EA-463A-4CB5-9FF0-F06E2705D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F890-AA30-4EDD-9680-3C00843A0246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62AB-E90E-4C6B-9041-E7B8B7D442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B088-7D08-4A53-BBAF-C7BAC7AACBC7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771D-803F-48B7-B6CA-EB5D51F0D9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02802EC-B754-4BD6-9002-CBB38C43ADA0}" type="datetimeFigureOut">
              <a:rPr lang="ru-RU"/>
              <a:pPr>
                <a:defRPr/>
              </a:pPr>
              <a:t>21.09.2015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3AA5537-A0A9-465B-8DB2-A7C8898A93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Прямоугольник 2"/>
          <p:cNvSpPr/>
          <p:nvPr/>
        </p:nvSpPr>
        <p:spPr>
          <a:xfrm>
            <a:off x="34925" y="1708150"/>
            <a:ext cx="9109075" cy="1920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 итогах государственной итоговой аттестации в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2015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году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г.Казани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03800" y="3219450"/>
            <a:ext cx="3889375" cy="690563"/>
          </a:xfrm>
          <a:prstGeom prst="rect">
            <a:avLst/>
          </a:prstGeom>
          <a:ln>
            <a:noFill/>
          </a:ln>
          <a:effectLst/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sz="19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9700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1" name="Picture 2" descr="C:\Users\Afanaseva\Desktop\са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972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09191"/>
          </a:xfrm>
        </p:spPr>
        <p:txBody>
          <a:bodyPr/>
          <a:lstStyle/>
          <a:p>
            <a:r>
              <a:rPr lang="ru-RU" sz="2400" b="1" dirty="0" smtClean="0"/>
              <a:t>Зависимость качества ОГЭ по математике</a:t>
            </a:r>
            <a:br>
              <a:rPr lang="ru-RU" sz="2400" b="1" dirty="0" smtClean="0"/>
            </a:br>
            <a:r>
              <a:rPr lang="ru-RU" sz="2400" b="1" dirty="0" smtClean="0"/>
              <a:t> от категории учителя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776583"/>
              </p:ext>
            </p:extLst>
          </p:nvPr>
        </p:nvGraphicFramePr>
        <p:xfrm>
          <a:off x="457200" y="843558"/>
          <a:ext cx="8229600" cy="375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71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509655"/>
              </p:ext>
            </p:extLst>
          </p:nvPr>
        </p:nvGraphicFramePr>
        <p:xfrm>
          <a:off x="467542" y="267494"/>
          <a:ext cx="8208917" cy="3619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721"/>
                <a:gridCol w="911721"/>
                <a:gridCol w="911721"/>
                <a:gridCol w="911721"/>
                <a:gridCol w="911721"/>
                <a:gridCol w="912578"/>
                <a:gridCol w="912578"/>
                <a:gridCol w="912578"/>
                <a:gridCol w="912578"/>
              </a:tblGrid>
              <a:tr h="1732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Район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Кол-во «2»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Кв.кат. учителей матем.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9 кл.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Самое высокое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качество ОГЭ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Кв.кат. учителей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матем.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9 кл.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Самое низкое качество ОГЭ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Кв.кат. учителей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матем.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9 кл.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Качество ОГЭ в профильных ОО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Кв.кат. учителей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матем.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9 кл.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СЗД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90,3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Н-С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и </a:t>
                      </a: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93,6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и </a:t>
                      </a: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б/к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 </a:t>
                      </a:r>
                      <a:r>
                        <a:rPr lang="ru-RU" sz="1200">
                          <a:effectLst/>
                        </a:rPr>
                        <a:t>и </a:t>
                      </a: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 и</a:t>
                      </a:r>
                      <a:r>
                        <a:rPr lang="en-US" sz="1200">
                          <a:effectLst/>
                        </a:rPr>
                        <a:t> 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ru-RU" sz="1200">
                          <a:effectLst/>
                        </a:rPr>
                        <a:t> и б/к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и б/к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и </a:t>
                      </a: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62,26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СЗД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и </a:t>
                      </a: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и </a:t>
                      </a: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ru-RU" sz="1200">
                          <a:effectLst/>
                        </a:rPr>
                        <a:t> и б/к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и </a:t>
                      </a:r>
                      <a:r>
                        <a:rPr lang="en-US" sz="1200" dirty="0">
                          <a:effectLst/>
                        </a:rPr>
                        <a:t>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7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Доля выпускников, сдававших ЕГЭ от общего количества выпускников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3638"/>
            <a:ext cx="309634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4440"/>
            <a:ext cx="3528392" cy="26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34440"/>
            <a:ext cx="3528392" cy="26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92" y="1386840"/>
            <a:ext cx="3528392" cy="2674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8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Сравнительные результаты среднего балла ЕГЭ за три года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996416"/>
              </p:ext>
            </p:extLst>
          </p:nvPr>
        </p:nvGraphicFramePr>
        <p:xfrm>
          <a:off x="1043609" y="1131590"/>
          <a:ext cx="7056783" cy="337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158"/>
                <a:gridCol w="1445333"/>
                <a:gridCol w="1332004"/>
                <a:gridCol w="1190288"/>
              </a:tblGrid>
              <a:tr h="514856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Авиастроительный,</a:t>
                      </a:r>
                    </a:p>
                    <a:p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58,39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51,67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52,51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49,13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Кировский, 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50,21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50,31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6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325"/>
            <a:ext cx="8280920" cy="467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Доля выпускников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классов,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набравших минимальный балл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213294"/>
              </p:ext>
            </p:extLst>
          </p:nvPr>
        </p:nvGraphicFramePr>
        <p:xfrm>
          <a:off x="457200" y="120015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Авиастроительный,</a:t>
                      </a:r>
                    </a:p>
                    <a:p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4,48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4,08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7,69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Кировский,Московский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8,64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5,85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8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825"/>
            <a:ext cx="7292032" cy="448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0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495"/>
            <a:ext cx="756084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2844"/>
            <a:ext cx="60845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4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02"/>
            <a:ext cx="87630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5606"/>
            <a:ext cx="836746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486"/>
            <a:ext cx="8115300" cy="98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7614"/>
            <a:ext cx="77048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</a:p>
        </p:txBody>
      </p:sp>
      <p:pic>
        <p:nvPicPr>
          <p:cNvPr id="4" name="Picture 2" descr="C:\Users\Afanaseva\Desktop\са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972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2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5607"/>
            <a:ext cx="7146416" cy="284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518"/>
            <a:ext cx="7200800" cy="28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0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486"/>
            <a:ext cx="7920880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Зависимость качества ЕГЭ по математике от категории учителя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7152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6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8229600" cy="648072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Сравнительные данные ЕГЭ  по математике базового уровня по ОУ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049426"/>
              </p:ext>
            </p:extLst>
          </p:nvPr>
        </p:nvGraphicFramePr>
        <p:xfrm>
          <a:off x="755576" y="627534"/>
          <a:ext cx="8064900" cy="4443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100"/>
                <a:gridCol w="896100"/>
                <a:gridCol w="896100"/>
                <a:gridCol w="896100"/>
                <a:gridCol w="896100"/>
                <a:gridCol w="896100"/>
                <a:gridCol w="896100"/>
                <a:gridCol w="896100"/>
                <a:gridCol w="896100"/>
              </a:tblGrid>
              <a:tr h="667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«2»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Кв.кат. учителей матем.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кл.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Самый высокий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ЕГЭ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учителей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Самый низкий показатель ЕГЭ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Кв.кат. учителей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кл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ЕГЭ в профильных ОУ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Кв.кат. учителей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 кл.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1-первая, 2-СЗД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СЗД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Н-С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3,41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3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1-СЗД, 5-первая,1 высшая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СЗД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и 1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3,41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СЗД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4,1-4,3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8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категории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3,28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4,72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Сравнительные данные ЕГЭ по математике профильного уровня по ОУ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102952"/>
              </p:ext>
            </p:extLst>
          </p:nvPr>
        </p:nvGraphicFramePr>
        <p:xfrm>
          <a:off x="457200" y="1200150"/>
          <a:ext cx="8229600" cy="35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выпускников, не набравших минимальный порог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учителей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Самый высокий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ЕГЭ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учителей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Самое низкий показатель ЕГЭ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учителей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ЕГЭ в профильных ОУ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учителей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14(3,6 %)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СЗД,1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б/к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Н-С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 (4,9%)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б/к, высшая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31(9,5%)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СЗД,1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СЗД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41(7%)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Первая,СЗД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7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Сравнительные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данные ЕГЭ по математике профильного уровня по ОУ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913776"/>
              </p:ext>
            </p:extLst>
          </p:nvPr>
        </p:nvGraphicFramePr>
        <p:xfrm>
          <a:off x="457200" y="1200150"/>
          <a:ext cx="8229600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выпускников, не набравших минимальный порог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учителей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Самый высокий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ЕГЭ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учителей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Самое низкий показатель ЕГЭ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учителей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ЕГЭ в профильных ОУ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Кв.кат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учителей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11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31(4,2%)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27(3,9 %)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Высшая, первая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б/к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4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898891"/>
              </p:ext>
            </p:extLst>
          </p:nvPr>
        </p:nvGraphicFramePr>
        <p:xfrm>
          <a:off x="457200" y="699536"/>
          <a:ext cx="8229599" cy="427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426975"/>
                <a:gridCol w="1368152"/>
                <a:gridCol w="1296144"/>
                <a:gridCol w="1512168"/>
                <a:gridCol w="792088"/>
                <a:gridCol w="658415"/>
              </a:tblGrid>
              <a:tr h="936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профиля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выпускников обучающихся в выпускном классе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выпускников,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сдав.ЕГЭ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изуч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проф.уровне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сдавших данный предмет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 ЕГЭ </a:t>
                      </a:r>
                    </a:p>
                  </a:txBody>
                  <a:tcPr marL="7620" marR="7620" marT="7620" marB="0" anchor="ctr"/>
                </a:tc>
              </a:tr>
              <a:tr h="389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МАОУ СОШИ "СОлНЦе"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</a:t>
                      </a:r>
                    </a:p>
                  </a:txBody>
                  <a:tcPr marL="7620" marR="7620" marT="7620" marB="0" anchor="b"/>
                </a:tc>
              </a:tr>
              <a:tr h="402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МАОУ "Лицей № 131"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118 (профильный, 4  - базовый)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</a:t>
                      </a:r>
                    </a:p>
                  </a:txBody>
                  <a:tcPr marL="7620" marR="7620" marT="7620" marB="0" anchor="b"/>
                </a:tc>
              </a:tr>
              <a:tr h="387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 № 177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Информационно-технологический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71,0</a:t>
                      </a:r>
                    </a:p>
                  </a:txBody>
                  <a:tcPr marL="7620" marR="7620" marT="7620" marB="0" anchor="b"/>
                </a:tc>
              </a:tr>
              <a:tr h="389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 Лобачевского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</a:t>
                      </a:r>
                    </a:p>
                  </a:txBody>
                  <a:tcPr marL="7620" marR="7620" marT="7620" marB="0" anchor="b"/>
                </a:tc>
              </a:tr>
              <a:tr h="389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Лицей-интернат №2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65,4</a:t>
                      </a:r>
                    </a:p>
                  </a:txBody>
                  <a:tcPr marL="7620" marR="7620" marT="7620" marB="0" anchor="b"/>
                </a:tc>
              </a:tr>
              <a:tr h="389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Информационно-технологический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62,7</a:t>
                      </a:r>
                    </a:p>
                  </a:txBody>
                  <a:tcPr marL="7620" marR="7620" marT="7620" marB="0" anchor="b"/>
                </a:tc>
              </a:tr>
              <a:tr h="389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Химико-биологический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62,7</a:t>
                      </a:r>
                    </a:p>
                  </a:txBody>
                  <a:tcPr marL="7620" marR="7620" marT="7620" marB="0" anchor="b"/>
                </a:tc>
              </a:tr>
              <a:tr h="2143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 № 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Естественно-научный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62,5</a:t>
                      </a:r>
                    </a:p>
                  </a:txBody>
                  <a:tcPr marL="7620" marR="7620" marT="7620" marB="0" anchor="ctr"/>
                </a:tc>
              </a:tr>
              <a:tr h="389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Авиастроительный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№145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71643"/>
              </p:ext>
            </p:extLst>
          </p:nvPr>
        </p:nvGraphicFramePr>
        <p:xfrm>
          <a:off x="539552" y="195487"/>
          <a:ext cx="7632848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848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по итогам ЕГЭ в разрезе профиля на 2014-2015учебный год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ОУ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125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37183"/>
          </a:xfrm>
        </p:spPr>
        <p:txBody>
          <a:bodyPr/>
          <a:lstStyle/>
          <a:p>
            <a:pPr eaLnBrk="1" fontAlgn="ctr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итогам ЕГЭ в разрезе профиля на 2014-2015учебный год по ОУ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531316"/>
              </p:ext>
            </p:extLst>
          </p:nvPr>
        </p:nvGraphicFramePr>
        <p:xfrm>
          <a:off x="457200" y="1200150"/>
          <a:ext cx="8229599" cy="372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426975"/>
                <a:gridCol w="1368152"/>
                <a:gridCol w="1296144"/>
                <a:gridCol w="1512168"/>
                <a:gridCol w="792088"/>
                <a:gridCol w="65841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Лицей №159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Естественно-научный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60,6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 171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Естественно-научный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60,1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 149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Гимназия № 155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96,4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 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59,4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Химико-биологический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E26B0A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Химико-биологический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1200150"/>
          <a:ext cx="8229599" cy="1080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426975"/>
                <a:gridCol w="1368152"/>
                <a:gridCol w="1296144"/>
                <a:gridCol w="1512168"/>
                <a:gridCol w="792088"/>
                <a:gridCol w="658415"/>
              </a:tblGrid>
              <a:tr h="1080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профиля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выпускников обучающихся в выпускном классе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выпускников,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сдав.ЕГЭ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изуч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проф.уровне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сдавших данный предмет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 ЕГЭ 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69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Информация по итогам ЕГЭ в разрезе профиля на 2014-2015учебный год по ОУ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221679"/>
              </p:ext>
            </p:extLst>
          </p:nvPr>
        </p:nvGraphicFramePr>
        <p:xfrm>
          <a:off x="467544" y="987574"/>
          <a:ext cx="8219255" cy="388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313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82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Школа №80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 -экономический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</a:t>
                      </a:r>
                    </a:p>
                  </a:txBody>
                  <a:tcPr marL="7620" marR="7620" marT="7620" marB="0" anchor="b"/>
                </a:tc>
              </a:tr>
              <a:tr h="382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Авиастроительный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№117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Химико-биологический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55,3</a:t>
                      </a:r>
                    </a:p>
                  </a:txBody>
                  <a:tcPr marL="7620" marR="7620" marT="7620" marB="0" anchor="b"/>
                </a:tc>
              </a:tr>
              <a:tr h="382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№144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Естественно-научный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B0F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</a:t>
                      </a:r>
                    </a:p>
                  </a:txBody>
                  <a:tcPr marL="7620" marR="7620" marT="7620" marB="0" anchor="b"/>
                </a:tc>
              </a:tr>
              <a:tr h="445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</a:t>
                      </a:r>
                    </a:p>
                  </a:txBody>
                  <a:tcPr marL="7620" marR="7620" marT="7620" marB="0" anchor="b"/>
                </a:tc>
              </a:tr>
              <a:tr h="382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 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Физико-химический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</a:t>
                      </a:r>
                    </a:p>
                  </a:txBody>
                  <a:tcPr marL="7620" marR="7620" marT="7620" marB="0" anchor="b"/>
                </a:tc>
              </a:tr>
              <a:tr h="379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Гимназия № 155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54,3</a:t>
                      </a:r>
                    </a:p>
                  </a:txBody>
                  <a:tcPr marL="7620" marR="7620" marT="7620" marB="0" anchor="ctr"/>
                </a:tc>
              </a:tr>
              <a:tr h="382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 121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Физико-химический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7620" marR="7620" marT="7620" marB="0" anchor="b"/>
                </a:tc>
              </a:tr>
              <a:tr h="382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лицей № 121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Гуманитарно-экономический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7620" marR="7620" marT="7620" marB="0" anchor="b"/>
                </a:tc>
              </a:tr>
              <a:tr h="3799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 № 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53,7</a:t>
                      </a:r>
                    </a:p>
                  </a:txBody>
                  <a:tcPr marL="7620" marR="7620" marT="7620" marB="0" anchor="ctr"/>
                </a:tc>
              </a:tr>
              <a:tr h="382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 111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Химико-биологический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53,4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604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76064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итогам ЕГЭ в разрезе профиля на 2014-2015учебный год по ОУ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9050"/>
              </p:ext>
            </p:extLst>
          </p:nvPr>
        </p:nvGraphicFramePr>
        <p:xfrm>
          <a:off x="457200" y="843558"/>
          <a:ext cx="8229599" cy="353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87422"/>
                <a:gridCol w="1163892"/>
                <a:gridCol w="1175657"/>
                <a:gridCol w="1175657"/>
                <a:gridCol w="1175657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профиля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выпускников обучающихся в выпускном классе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выпускников,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сдав.ЕГЭ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изуч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проф.уровне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сдавших данный предмет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 ЕГЭ 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Лицей-интернат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 № 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 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Авиастроительный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52,6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№70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Информационно-технологический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52,4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52,3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Авиастроительный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№33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5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ОГЭ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9163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2015 году в государственной итоговой аттестации</a:t>
            </a:r>
          </a:p>
          <a:p>
            <a:r>
              <a:rPr lang="ru-RU" sz="2400" dirty="0"/>
              <a:t>участвовали 9426 выпускников 9 классов, в том числе</a:t>
            </a:r>
          </a:p>
          <a:p>
            <a:r>
              <a:rPr lang="ru-RU" sz="2400" dirty="0"/>
              <a:t>выпускники дневных школ – 9189, </a:t>
            </a:r>
            <a:endParaRPr lang="ru-RU" sz="2400" dirty="0" smtClean="0"/>
          </a:p>
          <a:p>
            <a:r>
              <a:rPr lang="ru-RU" sz="2400" dirty="0" smtClean="0"/>
              <a:t>выпускники </a:t>
            </a:r>
            <a:r>
              <a:rPr lang="ru-RU" sz="2400" dirty="0"/>
              <a:t>вечерних школ </a:t>
            </a:r>
            <a:r>
              <a:rPr lang="ru-RU" sz="2400" dirty="0" smtClean="0"/>
              <a:t>-143,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выпускники специальных (коррекционных) учреждений - 36,</a:t>
            </a:r>
          </a:p>
          <a:p>
            <a:r>
              <a:rPr lang="ru-RU" sz="2400" dirty="0"/>
              <a:t>негосударственных школ - 58. </a:t>
            </a:r>
            <a:endParaRPr lang="ru-RU" sz="2400" dirty="0" smtClean="0"/>
          </a:p>
          <a:p>
            <a:r>
              <a:rPr lang="ru-RU" sz="2400" dirty="0" smtClean="0"/>
              <a:t>Из </a:t>
            </a:r>
            <a:r>
              <a:rPr lang="ru-RU" sz="2400" dirty="0"/>
              <a:t>них 9260 выпускников </a:t>
            </a:r>
            <a:r>
              <a:rPr lang="ru-RU" sz="2400" dirty="0" smtClean="0"/>
              <a:t>сдавали ОГЭ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166 </a:t>
            </a:r>
            <a:r>
              <a:rPr lang="ru-RU" sz="2400" dirty="0"/>
              <a:t>выпускника – </a:t>
            </a:r>
            <a:r>
              <a:rPr lang="ru-RU" sz="2400" dirty="0" smtClean="0"/>
              <a:t>ГВЭ</a:t>
            </a:r>
            <a:endParaRPr lang="ru-RU" sz="2400" dirty="0"/>
          </a:p>
        </p:txBody>
      </p:sp>
      <p:pic>
        <p:nvPicPr>
          <p:cNvPr id="5" name="Picture 2" descr="C:\Users\Afanaseva\Desktop\са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3972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2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21159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итогам ЕГЭ в разрезе профиля на 2014-2015учебный год по ОУ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063916"/>
              </p:ext>
            </p:extLst>
          </p:nvPr>
        </p:nvGraphicFramePr>
        <p:xfrm>
          <a:off x="457200" y="1200150"/>
          <a:ext cx="8229599" cy="40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Вахитовский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52,0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СОШ № 177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Химико-биологический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51,8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Гимназия № 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 № 174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8DB4E2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51,5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1200150"/>
          <a:ext cx="8229599" cy="92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87422"/>
                <a:gridCol w="1163892"/>
                <a:gridCol w="1175657"/>
                <a:gridCol w="1175657"/>
                <a:gridCol w="1175657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профиля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выпускников обучающихся в выпускном классе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выпускников,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сдав.ЕГЭ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изуч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проф.уровне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сдавших данный предмет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 ЕГЭ 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145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49151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итогам ЕГЭ в разрезе профиля на 2014-2015учебный год по ОУ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162655"/>
              </p:ext>
            </p:extLst>
          </p:nvPr>
        </p:nvGraphicFramePr>
        <p:xfrm>
          <a:off x="457200" y="1200150"/>
          <a:ext cx="8229599" cy="372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475454"/>
                <a:gridCol w="875860"/>
                <a:gridCol w="1175657"/>
                <a:gridCol w="1404867"/>
                <a:gridCol w="94644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49,8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Информационно-технологический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49,4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49,4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137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48,7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137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Естественно-научный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48,7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167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Естественно- 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48,5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СОШ № 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Химико-биологический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80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48,5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Лицей-интернат 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62</a:t>
                      </a: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Гимназия № 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47,7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20250"/>
              </p:ext>
            </p:extLst>
          </p:nvPr>
        </p:nvGraphicFramePr>
        <p:xfrm>
          <a:off x="457200" y="497602"/>
          <a:ext cx="8229599" cy="110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475454"/>
                <a:gridCol w="875860"/>
                <a:gridCol w="1175657"/>
                <a:gridCol w="1404867"/>
                <a:gridCol w="946447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профиля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выпускников обучающихся в выпускном классе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выпускников, сдав. ЕГЭ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изуч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проф.уровне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сдавших данный предмет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 ЕГЭ 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265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93167"/>
          </a:xfrm>
        </p:spPr>
        <p:txBody>
          <a:bodyPr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Информация по итогам ЕГЭ в разрезе профиля на 2014-2015учебный год по ОУ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28789"/>
              </p:ext>
            </p:extLst>
          </p:nvPr>
        </p:nvGraphicFramePr>
        <p:xfrm>
          <a:off x="457200" y="915566"/>
          <a:ext cx="8229599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259430"/>
                <a:gridCol w="1091884"/>
                <a:gridCol w="1175657"/>
                <a:gridCol w="1175657"/>
                <a:gridCol w="1175657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профиля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выпускников обучающихся в выпускном классе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выпускников, сдав. ЕГЭ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изуч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проф.уровне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сдавших данный предмет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 ЕГЭ </a:t>
                      </a:r>
                    </a:p>
                  </a:txBody>
                  <a:tcPr marL="7620" marR="7620" marT="762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Гимназия №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72,7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47,7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87,5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МБОУ "Школа №15"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Естественно-научный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47,7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гимназия №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физико 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47,7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Школа № 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Информационно-технологический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47,6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57,9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47,5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Информационно-технологический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47,3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Вахитовский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Лицей №116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Химико-биологический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47,0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Гимназия №3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46,8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753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65175"/>
          </a:xfrm>
        </p:spPr>
        <p:txBody>
          <a:bodyPr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Информация по итогам ЕГЭ в разрезе профиля на 2014-2015учебный год по ОУ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250479"/>
              </p:ext>
            </p:extLst>
          </p:nvPr>
        </p:nvGraphicFramePr>
        <p:xfrm>
          <a:off x="457200" y="1200150"/>
          <a:ext cx="8229599" cy="37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Гимназия №4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46,2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 № 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Химико-биологический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45,3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45,1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СОШ № 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Социально-гуманитарный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44,7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СОШ № 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44,6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88404"/>
              </p:ext>
            </p:extLst>
          </p:nvPr>
        </p:nvGraphicFramePr>
        <p:xfrm>
          <a:off x="467544" y="915566"/>
          <a:ext cx="8229599" cy="106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259430"/>
                <a:gridCol w="1091884"/>
                <a:gridCol w="1175657"/>
                <a:gridCol w="1175657"/>
                <a:gridCol w="1175657"/>
              </a:tblGrid>
              <a:tr h="1062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профиля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выпускников обучающихся в выпускном классе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выпускников, сдав. ЕГЭ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изуч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проф.уровне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сдавших данный предмет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 ЕГЭ 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622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Информация по итогам ЕГЭ в разрезе профиля на 2014-2015учебный год по ОУ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274601"/>
              </p:ext>
            </p:extLst>
          </p:nvPr>
        </p:nvGraphicFramePr>
        <p:xfrm>
          <a:off x="457200" y="1200150"/>
          <a:ext cx="8229599" cy="335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259430"/>
                <a:gridCol w="1091884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СОШ № 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44,6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гимназия № 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Химико-биологический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44,6</a:t>
                      </a:r>
                    </a:p>
                  </a:txBody>
                  <a:tcPr marL="7620" marR="7620" marT="762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Гимназия № 152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44,3</a:t>
                      </a:r>
                    </a:p>
                  </a:txBody>
                  <a:tcPr marL="7620" marR="7620" marT="762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44,3</a:t>
                      </a:r>
                    </a:p>
                  </a:txBody>
                  <a:tcPr marL="7620" marR="762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СОШ № 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Социально-гуманитарный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7620" marR="7620" marT="762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84,2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43,5</a:t>
                      </a:r>
                    </a:p>
                  </a:txBody>
                  <a:tcPr marL="7620" marR="7620" marT="762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Гуманитарно-технологический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85,7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4280"/>
              </p:ext>
            </p:extLst>
          </p:nvPr>
        </p:nvGraphicFramePr>
        <p:xfrm>
          <a:off x="457200" y="929650"/>
          <a:ext cx="8229599" cy="92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259430"/>
                <a:gridCol w="1091884"/>
                <a:gridCol w="1175657"/>
                <a:gridCol w="1175657"/>
                <a:gridCol w="1175657"/>
              </a:tblGrid>
              <a:tr h="651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профиля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выпускников обучающихся в выпускном классе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выпускников, сдав. ЕГЭ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изуч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проф.уровне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сдавших данный предмет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 ЕГЭ 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32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93167"/>
          </a:xfrm>
        </p:spPr>
        <p:txBody>
          <a:bodyPr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Информация по итогам ЕГЭ в разрезе профиля на 2014-2015учебный год по ОУ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572864"/>
              </p:ext>
            </p:extLst>
          </p:nvPr>
        </p:nvGraphicFramePr>
        <p:xfrm>
          <a:off x="467544" y="848280"/>
          <a:ext cx="8219255" cy="40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224136"/>
                <a:gridCol w="1224136"/>
                <a:gridCol w="1080120"/>
                <a:gridCol w="1224136"/>
                <a:gridCol w="1152128"/>
                <a:gridCol w="1162471"/>
              </a:tblGrid>
              <a:tr h="364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8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Информационно-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технологический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43,4</a:t>
                      </a:r>
                    </a:p>
                  </a:txBody>
                  <a:tcPr marL="7620" marR="7620" marT="7620" marB="0" anchor="ctr"/>
                </a:tc>
              </a:tr>
              <a:tr h="364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Ново-Савиновский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СОШ № 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Химико-биологический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42,6</a:t>
                      </a:r>
                    </a:p>
                  </a:txBody>
                  <a:tcPr marL="7620" marR="7620" marT="7620" marB="0" anchor="ctr"/>
                </a:tc>
              </a:tr>
              <a:tr h="36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Авиастроительный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Лицей № 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88,8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42,4</a:t>
                      </a:r>
                    </a:p>
                  </a:txBody>
                  <a:tcPr marL="7620" marR="7620" marT="7620" marB="0" anchor="ctr"/>
                </a:tc>
              </a:tr>
              <a:tr h="36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Кировский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 № 57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41,6</a:t>
                      </a:r>
                    </a:p>
                  </a:txBody>
                  <a:tcPr marL="7620" marR="7620" marT="7620" marB="0" anchor="ctr"/>
                </a:tc>
              </a:tr>
              <a:tr h="364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гимназия № 125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Социальный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7620" marR="7620" marT="7620" marB="0" anchor="ctr"/>
                </a:tc>
              </a:tr>
              <a:tr h="36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 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40,6</a:t>
                      </a:r>
                    </a:p>
                  </a:txBody>
                  <a:tcPr marL="7620" marR="7620" marT="7620" marB="0" anchor="ctr"/>
                </a:tc>
              </a:tr>
              <a:tr h="36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 № 173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Химико-биологический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7620" marR="7620" marT="7620" marB="0" anchor="ctr"/>
                </a:tc>
              </a:tr>
              <a:tr h="36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Московский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СОШ №120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Физико-математический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89,4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38,1</a:t>
                      </a:r>
                    </a:p>
                  </a:txBody>
                  <a:tcPr marL="7620" marR="7620" marT="7620" marB="0" anchor="ctr"/>
                </a:tc>
              </a:tr>
              <a:tr h="367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Приволжский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Школа №82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Социально-экономический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32,7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84316"/>
              </p:ext>
            </p:extLst>
          </p:nvPr>
        </p:nvGraphicFramePr>
        <p:xfrm>
          <a:off x="457200" y="569610"/>
          <a:ext cx="8229599" cy="92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259430"/>
                <a:gridCol w="1091884"/>
                <a:gridCol w="1175657"/>
                <a:gridCol w="1175657"/>
                <a:gridCol w="1175657"/>
              </a:tblGrid>
              <a:tr h="778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выпускников обучающихся в выпускном классе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выпускников, сдав. ЕГЭ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предмету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изуч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проф.уровне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сдавших данный предмет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 ЕГЭ 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411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-44450"/>
            <a:ext cx="917575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028825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СПАСИБО ЗА ВНИМАНИЕ</a:t>
            </a:r>
            <a:endParaRPr lang="ru-RU" sz="4800" kern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выпускников 9 классов,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прошедших аттестацию в форме ОГЭ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9662"/>
            <a:ext cx="4464312" cy="1767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Afanaseva\Desktop\са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9725"/>
            <a:ext cx="6588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4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Сравнительные результаты ГИА в новой форме (средний балл и средняя оценка)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02197"/>
              </p:ext>
            </p:extLst>
          </p:nvPr>
        </p:nvGraphicFramePr>
        <p:xfrm>
          <a:off x="611559" y="987573"/>
          <a:ext cx="7488832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402"/>
                <a:gridCol w="1128872"/>
                <a:gridCol w="1042937"/>
                <a:gridCol w="1042937"/>
                <a:gridCol w="1038250"/>
                <a:gridCol w="1043717"/>
                <a:gridCol w="1043717"/>
              </a:tblGrid>
              <a:tr h="39552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Предмет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 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Средняя оценка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Казань,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Казань,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РТ,2015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Казань,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Казань,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РТ,2015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16,89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информатика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15,78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41,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4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86"/>
            <a:ext cx="8280920" cy="4326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6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Доля выпускников 9 классов,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набравших минимальный балл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943923"/>
              </p:ext>
            </p:extLst>
          </p:nvPr>
        </p:nvGraphicFramePr>
        <p:xfrm>
          <a:off x="1403648" y="1203598"/>
          <a:ext cx="623390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152128"/>
                <a:gridCol w="15533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Авиастроительный,</a:t>
                      </a:r>
                    </a:p>
                    <a:p>
                      <a:r>
                        <a:rPr lang="ru-RU" dirty="0" smtClean="0"/>
                        <a:t>Ново-Савиновский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Вахитовский</a:t>
                      </a:r>
                      <a:r>
                        <a:rPr lang="ru-RU" dirty="0" smtClean="0"/>
                        <a:t>, Приволжский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Кировский,Московский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г.Казань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2,19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6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Средняя оценка выпускников школ города Казани в ОГЭ в сравнении с городами РФ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770281"/>
              </p:ext>
            </p:extLst>
          </p:nvPr>
        </p:nvGraphicFramePr>
        <p:xfrm>
          <a:off x="899592" y="1275606"/>
          <a:ext cx="6711201" cy="2457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2100"/>
                <a:gridCol w="1342100"/>
                <a:gridCol w="1342100"/>
                <a:gridCol w="1342100"/>
                <a:gridCol w="1342801"/>
              </a:tblGrid>
              <a:tr h="878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Казань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Нижний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Новгород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Омск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Ижевск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5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участников ОГЭ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9260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5411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3,9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физика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информатика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11510"/>
            <a:ext cx="795337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5606"/>
            <a:ext cx="65527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11058</TotalTime>
  <Words>1898</Words>
  <Application>Microsoft Office PowerPoint</Application>
  <PresentationFormat>Экран (16:9)</PresentationFormat>
  <Paragraphs>1102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1_Тема Office</vt:lpstr>
      <vt:lpstr>Презентация PowerPoint</vt:lpstr>
      <vt:lpstr>Презентация PowerPoint</vt:lpstr>
      <vt:lpstr>ОГЭ</vt:lpstr>
      <vt:lpstr> Доля выпускников 9 классов, прошедших аттестацию в форме ОГЭ </vt:lpstr>
      <vt:lpstr>Сравнительные результаты ГИА в новой форме (средний балл и средняя оценка)</vt:lpstr>
      <vt:lpstr>Презентация PowerPoint</vt:lpstr>
      <vt:lpstr>Доля выпускников 9 классов,  не набравших минимальный балл </vt:lpstr>
      <vt:lpstr>Средняя оценка выпускников школ города Казани в ОГЭ в сравнении с городами РФ </vt:lpstr>
      <vt:lpstr>Презентация PowerPoint</vt:lpstr>
      <vt:lpstr>Зависимость качества ОГЭ по математике  от категории учителя</vt:lpstr>
      <vt:lpstr>Презентация PowerPoint</vt:lpstr>
      <vt:lpstr>Доля выпускников, сдававших ЕГЭ от общего количества выпускников</vt:lpstr>
      <vt:lpstr>Сравнительные результаты среднего балла ЕГЭ за три года</vt:lpstr>
      <vt:lpstr>Презентация PowerPoint</vt:lpstr>
      <vt:lpstr>Доля выпускников 11 классов,  не набравших минимальный балл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Зависимость качества ЕГЭ по математике от категории учителя</vt:lpstr>
      <vt:lpstr>Сравнительные данные ЕГЭ  по математике базового уровня по ОУ </vt:lpstr>
      <vt:lpstr>Сравнительные данные ЕГЭ по математике профильного уровня по ОУ </vt:lpstr>
      <vt:lpstr>Сравнительные данные ЕГЭ по математике профильного уровня по ОУ </vt:lpstr>
      <vt:lpstr>Презентация PowerPoint</vt:lpstr>
      <vt:lpstr>  Информация по итогам ЕГЭ в разрезе профиля на 2014-2015учебный год по ОУ </vt:lpstr>
      <vt:lpstr>Информация по итогам ЕГЭ в разрезе профиля на 2014-2015учебный год по ОУ </vt:lpstr>
      <vt:lpstr> Информация по итогам ЕГЭ в разрезе профиля на 2014-2015учебный год по ОУ </vt:lpstr>
      <vt:lpstr>  Информация по итогам ЕГЭ в разрезе профиля на 2014-2015учебный год по ОУ </vt:lpstr>
      <vt:lpstr>  Информация по итогам ЕГЭ в разрезе профиля на 2014-2015учебный год по ОУ </vt:lpstr>
      <vt:lpstr>Информация по итогам ЕГЭ в разрезе профиля на 2014-2015учебный год по ОУ</vt:lpstr>
      <vt:lpstr>Информация по итогам ЕГЭ в разрезе профиля на 2014-2015учебный год по ОУ</vt:lpstr>
      <vt:lpstr>Информация по итогам ЕГЭ в разрезе профиля на 2014-2015учебный год по ОУ</vt:lpstr>
      <vt:lpstr>Информация по итогам ЕГЭ в разрезе профиля на 2014-2015учебный год по ОУ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GYPNORION</cp:lastModifiedBy>
  <cp:revision>456</cp:revision>
  <cp:lastPrinted>2013-09-09T08:13:28Z</cp:lastPrinted>
  <dcterms:created xsi:type="dcterms:W3CDTF">2011-01-19T10:29:57Z</dcterms:created>
  <dcterms:modified xsi:type="dcterms:W3CDTF">2015-09-21T08:23:53Z</dcterms:modified>
</cp:coreProperties>
</file>